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738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09F00F-C23F-46B5-A42A-CC0A5F34BE02}" type="datetimeFigureOut">
              <a:rPr lang="en-US" smtClean="0"/>
              <a:t>5/8/2012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3A932A-8383-459D-8F4A-EBC9FC0887C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09F00F-C23F-46B5-A42A-CC0A5F34BE02}" type="datetimeFigureOut">
              <a:rPr lang="en-US" smtClean="0"/>
              <a:t>5/8/2012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3A932A-8383-459D-8F4A-EBC9FC0887C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09F00F-C23F-46B5-A42A-CC0A5F34BE02}" type="datetimeFigureOut">
              <a:rPr lang="en-US" smtClean="0"/>
              <a:t>5/8/2012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3A932A-8383-459D-8F4A-EBC9FC0887C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09F00F-C23F-46B5-A42A-CC0A5F34BE02}" type="datetimeFigureOut">
              <a:rPr lang="en-US" smtClean="0"/>
              <a:t>5/8/2012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3A932A-8383-459D-8F4A-EBC9FC0887C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09F00F-C23F-46B5-A42A-CC0A5F34BE02}" type="datetimeFigureOut">
              <a:rPr lang="en-US" smtClean="0"/>
              <a:t>5/8/2012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3A932A-8383-459D-8F4A-EBC9FC0887C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09F00F-C23F-46B5-A42A-CC0A5F34BE02}" type="datetimeFigureOut">
              <a:rPr lang="en-US" smtClean="0"/>
              <a:t>5/8/2012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3A932A-8383-459D-8F4A-EBC9FC0887C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09F00F-C23F-46B5-A42A-CC0A5F34BE02}" type="datetimeFigureOut">
              <a:rPr lang="en-US" smtClean="0"/>
              <a:t>5/8/2012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3A932A-8383-459D-8F4A-EBC9FC0887C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09F00F-C23F-46B5-A42A-CC0A5F34BE02}" type="datetimeFigureOut">
              <a:rPr lang="en-US" smtClean="0"/>
              <a:t>5/8/2012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3A932A-8383-459D-8F4A-EBC9FC0887C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09F00F-C23F-46B5-A42A-CC0A5F34BE02}" type="datetimeFigureOut">
              <a:rPr lang="en-US" smtClean="0"/>
              <a:t>5/8/2012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3A932A-8383-459D-8F4A-EBC9FC0887C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09F00F-C23F-46B5-A42A-CC0A5F34BE02}" type="datetimeFigureOut">
              <a:rPr lang="en-US" smtClean="0"/>
              <a:t>5/8/2012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3A932A-8383-459D-8F4A-EBC9FC0887C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09F00F-C23F-46B5-A42A-CC0A5F34BE02}" type="datetimeFigureOut">
              <a:rPr lang="en-US" smtClean="0"/>
              <a:t>5/8/2012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533A932A-8383-459D-8F4A-EBC9FC0887C4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D09F00F-C23F-46B5-A42A-CC0A5F34BE02}" type="datetimeFigureOut">
              <a:rPr lang="en-US" smtClean="0"/>
              <a:t>5/8/2012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33A932A-8383-459D-8F4A-EBC9FC0887C4}" type="slidenum">
              <a:rPr lang="en-US" smtClean="0"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Inflation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Chapter 14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Problem with GDP Deflator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Measures </a:t>
            </a:r>
            <a:r>
              <a:rPr lang="en-US" dirty="0" smtClean="0"/>
              <a:t>changes in prices of all goods. </a:t>
            </a:r>
            <a:endParaRPr lang="en-US" dirty="0" smtClean="0"/>
          </a:p>
          <a:p>
            <a:r>
              <a:rPr lang="en-US" dirty="0" smtClean="0"/>
              <a:t>Some </a:t>
            </a:r>
            <a:r>
              <a:rPr lang="en-US" dirty="0" smtClean="0"/>
              <a:t>prices rise, some fall. </a:t>
            </a:r>
            <a:endParaRPr lang="en-US" dirty="0" smtClean="0"/>
          </a:p>
          <a:p>
            <a:r>
              <a:rPr lang="en-US" dirty="0" smtClean="0"/>
              <a:t>Example</a:t>
            </a:r>
            <a:r>
              <a:rPr lang="en-US" dirty="0" smtClean="0"/>
              <a:t>: </a:t>
            </a:r>
            <a:r>
              <a:rPr lang="en-US" dirty="0" smtClean="0"/>
              <a:t>Price </a:t>
            </a:r>
            <a:r>
              <a:rPr lang="en-US" dirty="0" smtClean="0"/>
              <a:t>of military hardware goes up, price of basic necessities and other items remain stable, the GDP deflator will still rise.  </a:t>
            </a:r>
            <a:endParaRPr lang="en-US" dirty="0" smtClean="0"/>
          </a:p>
          <a:p>
            <a:r>
              <a:rPr lang="en-US" dirty="0" smtClean="0"/>
              <a:t>You </a:t>
            </a:r>
            <a:r>
              <a:rPr lang="en-US" dirty="0" smtClean="0"/>
              <a:t>don’t want to raise the pay for military hardware builders because they were the cause of the inflation in the first place.  That would further increase inflation.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Consumer Price Index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Measures </a:t>
            </a:r>
            <a:r>
              <a:rPr lang="en-US" dirty="0" smtClean="0"/>
              <a:t>changes in the prices that affect a selected market basket of goods and services. (400 goods &amp; services)</a:t>
            </a:r>
          </a:p>
          <a:p>
            <a:r>
              <a:rPr lang="en-US" dirty="0" smtClean="0"/>
              <a:t>Uses </a:t>
            </a:r>
            <a:r>
              <a:rPr lang="en-US" dirty="0" smtClean="0"/>
              <a:t>a base period from which to compare prices. See figure 14.1 page 286.</a:t>
            </a:r>
          </a:p>
          <a:p>
            <a:r>
              <a:rPr lang="en-US" dirty="0" smtClean="0"/>
              <a:t>(Recent CPI – Earlier CPI/Earlier CPI) X 100 = Rate of inflation</a:t>
            </a:r>
          </a:p>
          <a:p>
            <a:pPr lvl="0"/>
            <a:r>
              <a:rPr lang="en-US" dirty="0" smtClean="0"/>
              <a:t>Calculate from 1993 – 2007</a:t>
            </a:r>
          </a:p>
          <a:p>
            <a:pPr lvl="0"/>
            <a:r>
              <a:rPr lang="en-US" dirty="0" smtClean="0"/>
              <a:t>Figure </a:t>
            </a:r>
            <a:r>
              <a:rPr lang="en-US" dirty="0" smtClean="0"/>
              <a:t>out purchasing power: nominal earnings divided by CPI for that year.</a:t>
            </a:r>
          </a:p>
          <a:p>
            <a:pPr lvl="0"/>
            <a:r>
              <a:rPr lang="en-US" dirty="0" smtClean="0"/>
              <a:t>How much has the purchasing power changed from 1993 to present?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Indexing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4400" dirty="0" smtClean="0"/>
              <a:t>Tying </a:t>
            </a:r>
            <a:r>
              <a:rPr lang="en-US" sz="4400" dirty="0" smtClean="0"/>
              <a:t>present wages and prices to some adjustment figure to maintain a balance between real wages and real prices.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> </a:t>
            </a:r>
            <a:br>
              <a:rPr lang="en-US" b="1" dirty="0" smtClean="0"/>
            </a:b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sz="6700" b="1" dirty="0" smtClean="0"/>
              <a:t>Limitations </a:t>
            </a:r>
            <a:r>
              <a:rPr lang="en-US" sz="6700" b="1" dirty="0" smtClean="0"/>
              <a:t>of the </a:t>
            </a:r>
            <a:r>
              <a:rPr lang="en-US" sz="6700" b="1" dirty="0" smtClean="0"/>
              <a:t>CPI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Assumes </a:t>
            </a:r>
            <a:r>
              <a:rPr lang="en-US" dirty="0" smtClean="0"/>
              <a:t>people buy the same “market basket” month after month.</a:t>
            </a:r>
          </a:p>
          <a:p>
            <a:pPr lvl="0"/>
            <a:r>
              <a:rPr lang="en-US" dirty="0" smtClean="0"/>
              <a:t>Does not consider quality changes. (Improvements in </a:t>
            </a:r>
            <a:r>
              <a:rPr lang="en-US" dirty="0" err="1" smtClean="0"/>
              <a:t>tvs</a:t>
            </a:r>
            <a:r>
              <a:rPr lang="en-US" dirty="0" smtClean="0"/>
              <a:t>/ cell phones, computers)</a:t>
            </a:r>
          </a:p>
          <a:p>
            <a:pPr lvl="0"/>
            <a:r>
              <a:rPr lang="en-US" dirty="0" smtClean="0"/>
              <a:t>Ignores the law of demand. (Demand drops as prices increase; CPI assumes consumers keep buying in same quantities.)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Causes &amp; Cures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Of Inflation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600" dirty="0" smtClean="0"/>
              <a:t>Inflation has a scary tendency to rise rapidly. </a:t>
            </a:r>
            <a:endParaRPr lang="en-US" sz="3600" dirty="0" smtClean="0"/>
          </a:p>
          <a:p>
            <a:r>
              <a:rPr lang="en-US" sz="3600" dirty="0" smtClean="0"/>
              <a:t>Start </a:t>
            </a:r>
            <a:r>
              <a:rPr lang="en-US" sz="3600" dirty="0" smtClean="0"/>
              <a:t>slowly but then accelerate.  </a:t>
            </a:r>
            <a:endParaRPr lang="en-US" sz="3600" dirty="0" smtClean="0"/>
          </a:p>
          <a:p>
            <a:r>
              <a:rPr lang="en-US" sz="3600" dirty="0" smtClean="0"/>
              <a:t>Prices </a:t>
            </a:r>
            <a:r>
              <a:rPr lang="en-US" sz="3600" dirty="0" smtClean="0"/>
              <a:t>can double or triple on a daily basis. </a:t>
            </a:r>
            <a:endParaRPr lang="en-US" sz="3600" dirty="0" smtClean="0"/>
          </a:p>
          <a:p>
            <a:r>
              <a:rPr lang="en-US" sz="3600" dirty="0" smtClean="0"/>
              <a:t>Example</a:t>
            </a:r>
            <a:r>
              <a:rPr lang="en-US" sz="3600" dirty="0" smtClean="0"/>
              <a:t>: Germany’s Weimar Republic.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5400" dirty="0" smtClean="0"/>
              <a:t/>
            </a:r>
            <a:br>
              <a:rPr lang="en-US" sz="5400" dirty="0" smtClean="0"/>
            </a:br>
            <a:r>
              <a:rPr lang="en-US" sz="5400" dirty="0" smtClean="0"/>
              <a:t>Two </a:t>
            </a:r>
            <a:r>
              <a:rPr lang="en-US" sz="5400" dirty="0" smtClean="0"/>
              <a:t>key variables determine prices.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sz="4000" dirty="0" smtClean="0"/>
          </a:p>
          <a:p>
            <a:r>
              <a:rPr lang="en-US" sz="4000" dirty="0" smtClean="0"/>
              <a:t>What </a:t>
            </a:r>
            <a:r>
              <a:rPr lang="en-US" sz="4000" dirty="0" smtClean="0"/>
              <a:t>are they?</a:t>
            </a:r>
          </a:p>
          <a:p>
            <a:pPr lvl="1"/>
            <a:r>
              <a:rPr lang="en-US" sz="4000" dirty="0" smtClean="0"/>
              <a:t>Demand</a:t>
            </a:r>
          </a:p>
          <a:p>
            <a:pPr lvl="1"/>
            <a:r>
              <a:rPr lang="en-US" sz="4000" dirty="0" smtClean="0"/>
              <a:t>Supply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 Supply &amp; Demand Curves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See graphs p. 288-289.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Two Possible Causes of Inflation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1. Decrease in the nation’s supply of goods and services</a:t>
            </a:r>
          </a:p>
          <a:p>
            <a:r>
              <a:rPr lang="en-US" sz="4000" dirty="0" smtClean="0"/>
              <a:t>2. Increase in the nation’s demand for goods and services</a:t>
            </a:r>
            <a:endParaRPr lang="en-US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b="1" dirty="0" smtClean="0"/>
              <a:t> Cost-Push Inflation: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lvl="0"/>
            <a:r>
              <a:rPr lang="en-US" dirty="0" smtClean="0"/>
              <a:t>Business </a:t>
            </a:r>
            <a:r>
              <a:rPr lang="en-US" dirty="0" smtClean="0"/>
              <a:t>firms begin the inflationary process by charging higher prices (shifting total supply curve to the right).</a:t>
            </a:r>
          </a:p>
          <a:p>
            <a:pPr lvl="0"/>
            <a:r>
              <a:rPr lang="en-US" dirty="0" smtClean="0"/>
              <a:t>Workers want increased wages to pay the higher prices.</a:t>
            </a:r>
          </a:p>
          <a:p>
            <a:pPr lvl="0"/>
            <a:r>
              <a:rPr lang="en-US" dirty="0" smtClean="0"/>
              <a:t>Businesses raise prices to pay the higher wages.</a:t>
            </a:r>
          </a:p>
          <a:p>
            <a:pPr lvl="0"/>
            <a:r>
              <a:rPr lang="en-US" dirty="0" smtClean="0"/>
              <a:t>Workers </a:t>
            </a:r>
            <a:r>
              <a:rPr lang="en-US" dirty="0" smtClean="0"/>
              <a:t>want higher wages.</a:t>
            </a:r>
          </a:p>
          <a:p>
            <a:pPr lvl="0"/>
            <a:r>
              <a:rPr lang="en-US" dirty="0" smtClean="0"/>
              <a:t>Cost-Push Inflationary Spiral</a:t>
            </a:r>
          </a:p>
          <a:p>
            <a:pPr lvl="0"/>
            <a:r>
              <a:rPr lang="en-US" dirty="0" smtClean="0"/>
              <a:t>Fails to explain the cause of sustained inflation</a:t>
            </a:r>
          </a:p>
          <a:p>
            <a:pPr lvl="0"/>
            <a:r>
              <a:rPr lang="en-US" dirty="0" smtClean="0"/>
              <a:t>Money supply has to keep increasing for cost-push to happen.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Impact &amp; Measurement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b="1" dirty="0" smtClean="0"/>
              <a:t> Demand-Pull </a:t>
            </a:r>
            <a:r>
              <a:rPr lang="en-US" b="1" dirty="0" smtClean="0"/>
              <a:t>Inflation: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dirty="0" smtClean="0"/>
              <a:t>Inflation </a:t>
            </a:r>
            <a:r>
              <a:rPr lang="en-US" dirty="0" smtClean="0"/>
              <a:t>begins with an increase in demand.</a:t>
            </a:r>
          </a:p>
          <a:p>
            <a:pPr lvl="0"/>
            <a:r>
              <a:rPr lang="en-US" dirty="0" smtClean="0"/>
              <a:t>Consumers begin demanding more goods and services.</a:t>
            </a:r>
          </a:p>
          <a:p>
            <a:pPr lvl="0"/>
            <a:r>
              <a:rPr lang="en-US" dirty="0" smtClean="0"/>
              <a:t>Shift rightward in demand curve (price increase).</a:t>
            </a:r>
          </a:p>
          <a:p>
            <a:pPr lvl="0"/>
            <a:r>
              <a:rPr lang="en-US" dirty="0" smtClean="0"/>
              <a:t>Prices lead to increased wages.</a:t>
            </a:r>
          </a:p>
          <a:p>
            <a:pPr lvl="0"/>
            <a:r>
              <a:rPr lang="en-US" dirty="0" smtClean="0"/>
              <a:t>Higher production costs due to higher wages passed to consumers in the form of even higher prices.</a:t>
            </a:r>
          </a:p>
          <a:p>
            <a:pPr lvl="0"/>
            <a:r>
              <a:rPr lang="en-US" dirty="0" smtClean="0"/>
              <a:t>Consumers demand higher wages, etc. </a:t>
            </a:r>
          </a:p>
          <a:p>
            <a:pPr lvl="0"/>
            <a:r>
              <a:rPr lang="en-US" dirty="0" smtClean="0"/>
              <a:t>Demand-Pull Inflationary Spiral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b="1" dirty="0" smtClean="0"/>
              <a:t> Money Growth: The Root Cause of Inflation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200" dirty="0" smtClean="0"/>
              <a:t>Does </a:t>
            </a:r>
            <a:r>
              <a:rPr lang="en-US" sz="3200" dirty="0" smtClean="0"/>
              <a:t>it really matter what the cause is?  </a:t>
            </a:r>
            <a:endParaRPr lang="en-US" sz="3200" dirty="0" smtClean="0"/>
          </a:p>
          <a:p>
            <a:r>
              <a:rPr lang="en-US" sz="3200" dirty="0" smtClean="0"/>
              <a:t>The </a:t>
            </a:r>
            <a:r>
              <a:rPr lang="en-US" sz="3200" dirty="0" smtClean="0"/>
              <a:t>continual increase in the money supply keeps the price level going up</a:t>
            </a:r>
            <a:r>
              <a:rPr lang="en-US" sz="3200" dirty="0" smtClean="0"/>
              <a:t>.</a:t>
            </a:r>
          </a:p>
          <a:p>
            <a:r>
              <a:rPr lang="en-US" sz="3200" dirty="0" smtClean="0"/>
              <a:t>Rising prices are really just a </a:t>
            </a:r>
            <a:r>
              <a:rPr lang="en-US" sz="3200" b="1" dirty="0" smtClean="0"/>
              <a:t>SYMPTOM</a:t>
            </a:r>
            <a:r>
              <a:rPr lang="en-US" sz="3200" dirty="0" smtClean="0"/>
              <a:t> of inflation, not actually inflation itself.  </a:t>
            </a:r>
            <a:endParaRPr lang="en-US" sz="3200" dirty="0" smtClean="0"/>
          </a:p>
          <a:p>
            <a:r>
              <a:rPr lang="en-US" sz="3200" dirty="0" smtClean="0"/>
              <a:t>Inflation </a:t>
            </a:r>
            <a:r>
              <a:rPr lang="en-US" sz="3200" b="1" dirty="0" smtClean="0"/>
              <a:t>CAUSES</a:t>
            </a:r>
            <a:r>
              <a:rPr lang="en-US" sz="3200" dirty="0" smtClean="0"/>
              <a:t> a rise in prices.</a:t>
            </a:r>
          </a:p>
          <a:p>
            <a:pPr>
              <a:buNone/>
            </a:pP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4800" b="1" dirty="0" smtClean="0"/>
              <a:t>Inflation is an increase in the supply of money, which is not driven by growth in production.</a:t>
            </a:r>
            <a:endParaRPr lang="en-US" sz="4800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b="1" dirty="0" smtClean="0"/>
              <a:t> Cures for Inflation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4000" dirty="0" smtClean="0"/>
              <a:t>How </a:t>
            </a:r>
            <a:r>
              <a:rPr lang="en-US" sz="4000" dirty="0" smtClean="0"/>
              <a:t>people try to cure inflation depends on their view of what causes it.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sz="5400" dirty="0" smtClean="0"/>
              <a:t/>
            </a:r>
            <a:br>
              <a:rPr lang="en-US" sz="5400" dirty="0" smtClean="0"/>
            </a:br>
            <a:r>
              <a:rPr lang="en-US" sz="4800" b="1" dirty="0" smtClean="0"/>
              <a:t> Wage-Price Controls (Cost-Push cause)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sz="2800" dirty="0" smtClean="0"/>
              <a:t>Make </a:t>
            </a:r>
            <a:r>
              <a:rPr lang="en-US" sz="2800" dirty="0" smtClean="0"/>
              <a:t>it illegal to raise prices and wages. (Freeze the total supply and total demand curves.)</a:t>
            </a:r>
          </a:p>
          <a:p>
            <a:r>
              <a:rPr lang="en-US" sz="2800" dirty="0" smtClean="0"/>
              <a:t>Cannot work  if government continues to increase the money supply.</a:t>
            </a:r>
          </a:p>
          <a:p>
            <a:pPr lvl="1"/>
            <a:r>
              <a:rPr lang="en-US" dirty="0" smtClean="0"/>
              <a:t>Demand for goods and services continue to increase, but businesses have no ability to meet the demand.</a:t>
            </a:r>
          </a:p>
          <a:p>
            <a:pPr lvl="1"/>
            <a:r>
              <a:rPr lang="en-US" dirty="0" smtClean="0"/>
              <a:t>Result is losses of profit and/or development of a black market, selling for higher prices.</a:t>
            </a:r>
          </a:p>
          <a:p>
            <a:pPr lvl="1"/>
            <a:r>
              <a:rPr lang="en-US" dirty="0" smtClean="0"/>
              <a:t>Price controls create an artificial shortage for a product.</a:t>
            </a:r>
          </a:p>
          <a:p>
            <a:pPr lvl="1"/>
            <a:r>
              <a:rPr lang="en-US" dirty="0" smtClean="0"/>
              <a:t>A free market would allow prices to rise in response to demand and an increase in production to meet that demand.</a:t>
            </a:r>
          </a:p>
          <a:p>
            <a:pPr lvl="1"/>
            <a:r>
              <a:rPr lang="en-US" dirty="0" smtClean="0"/>
              <a:t>Economically dangerous – Put a lid on a boiling pot without turning down the heat.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b="1" dirty="0" smtClean="0"/>
              <a:t> Limitation of Money Creation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600" dirty="0" smtClean="0"/>
              <a:t>If </a:t>
            </a:r>
            <a:r>
              <a:rPr lang="en-US" sz="3600" dirty="0" smtClean="0"/>
              <a:t>increases in money supply is the cause, then quantity of money being created should be decreased to lower/eliminate inflation.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Bolivian example: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1985 </a:t>
            </a:r>
            <a:r>
              <a:rPr lang="en-US" dirty="0" smtClean="0"/>
              <a:t>inflation was 25000% per year. Prices changed by the minute. </a:t>
            </a:r>
            <a:endParaRPr lang="en-US" dirty="0" smtClean="0"/>
          </a:p>
          <a:p>
            <a:r>
              <a:rPr lang="en-US" dirty="0" smtClean="0"/>
              <a:t>In </a:t>
            </a:r>
            <a:r>
              <a:rPr lang="en-US" dirty="0" smtClean="0"/>
              <a:t>August 1985, the Bolivian president announced that government would stop creating money.  It stopped borrowing to pay its bills. </a:t>
            </a:r>
            <a:endParaRPr lang="en-US" dirty="0" smtClean="0"/>
          </a:p>
          <a:p>
            <a:r>
              <a:rPr lang="en-US" dirty="0" smtClean="0"/>
              <a:t>Within </a:t>
            </a:r>
            <a:r>
              <a:rPr lang="en-US" dirty="0" smtClean="0"/>
              <a:t>two months inflation was at 20% per year.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400" dirty="0" smtClean="0"/>
              <a:t>“Just when I thought I could make ends meet, someone moved the ends.”</a:t>
            </a:r>
            <a:endParaRPr lang="en-US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4000" dirty="0" smtClean="0"/>
              <a:t>Christians want to support policies to curb inflation, but make sure the policies don’t have UNINTENDED CONSEQUENCES.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4800" dirty="0" smtClean="0"/>
              <a:t>Godliness with CONTENTMENT is great gain. I Timothy 6:6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4400" dirty="0" smtClean="0"/>
              <a:t>If you were to ask a worker what he wants from his job, what might you expect the answer to be?</a:t>
            </a:r>
          </a:p>
          <a:p>
            <a:endParaRPr lang="en-US" dirty="0" smtClean="0"/>
          </a:p>
          <a:p>
            <a:r>
              <a:rPr lang="en-US" dirty="0" smtClean="0"/>
              <a:t>More pay?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800" dirty="0" smtClean="0"/>
              <a:t>Does more pay mean more wealth?</a:t>
            </a:r>
          </a:p>
          <a:p>
            <a:pPr>
              <a:buNone/>
            </a:pPr>
            <a:endParaRPr lang="en-US" sz="3200" dirty="0" smtClean="0"/>
          </a:p>
          <a:p>
            <a:pPr>
              <a:buNone/>
            </a:pPr>
            <a:endParaRPr lang="en-US" sz="3200" dirty="0" smtClean="0"/>
          </a:p>
          <a:p>
            <a:pPr>
              <a:buNone/>
            </a:pPr>
            <a:r>
              <a:rPr lang="en-US" sz="3200" dirty="0" smtClean="0"/>
              <a:t>What effect would rising prices of goods and services have on a person’s pay?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Inflation: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400" dirty="0" smtClean="0"/>
              <a:t>a sustained rise in the </a:t>
            </a:r>
            <a:r>
              <a:rPr lang="en-US" sz="4400" b="1" dirty="0" smtClean="0">
                <a:ln>
                  <a:solidFill>
                    <a:schemeClr val="bg1">
                      <a:lumMod val="65000"/>
                      <a:lumOff val="35000"/>
                    </a:schemeClr>
                  </a:solidFill>
                </a:ln>
              </a:rPr>
              <a:t>average</a:t>
            </a:r>
            <a:r>
              <a:rPr lang="en-US" sz="4400" dirty="0" smtClean="0"/>
              <a:t> price </a:t>
            </a:r>
            <a:r>
              <a:rPr lang="en-US" sz="4400" dirty="0" smtClean="0"/>
              <a:t>level.</a:t>
            </a:r>
          </a:p>
          <a:p>
            <a:endParaRPr lang="en-US" sz="4400" dirty="0" smtClean="0"/>
          </a:p>
          <a:p>
            <a:pPr>
              <a:buNone/>
            </a:pPr>
            <a:r>
              <a:rPr lang="en-US" sz="3200" dirty="0" smtClean="0"/>
              <a:t>Note: </a:t>
            </a:r>
            <a:r>
              <a:rPr lang="en-US" sz="3200" dirty="0" smtClean="0"/>
              <a:t>S</a:t>
            </a:r>
            <a:r>
              <a:rPr lang="en-US" sz="3200" dirty="0" smtClean="0"/>
              <a:t>ome prices may go down.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Hyperinflation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Very rapid inflation</a:t>
            </a:r>
          </a:p>
          <a:p>
            <a:r>
              <a:rPr lang="en-US" dirty="0" smtClean="0"/>
              <a:t>Example </a:t>
            </a:r>
            <a:r>
              <a:rPr lang="en-US" dirty="0" smtClean="0"/>
              <a:t>Zimbabwe. </a:t>
            </a:r>
            <a:endParaRPr lang="en-US" dirty="0" smtClean="0"/>
          </a:p>
          <a:p>
            <a:pPr lvl="1"/>
            <a:r>
              <a:rPr lang="en-US" dirty="0" smtClean="0"/>
              <a:t>2002 </a:t>
            </a:r>
            <a:r>
              <a:rPr lang="en-US" dirty="0" smtClean="0"/>
              <a:t>April </a:t>
            </a:r>
            <a:r>
              <a:rPr lang="en-US" dirty="0" smtClean="0"/>
              <a:t>Z$120 </a:t>
            </a:r>
            <a:r>
              <a:rPr lang="en-US" dirty="0" smtClean="0"/>
              <a:t>to US $</a:t>
            </a:r>
            <a:r>
              <a:rPr lang="en-US" dirty="0" smtClean="0"/>
              <a:t>1</a:t>
            </a:r>
          </a:p>
          <a:p>
            <a:pPr lvl="1"/>
            <a:r>
              <a:rPr lang="en-US" dirty="0" smtClean="0"/>
              <a:t>2002 December Z$6200 to US $1</a:t>
            </a:r>
          </a:p>
          <a:p>
            <a:pPr lvl="1"/>
            <a:r>
              <a:rPr lang="en-US" dirty="0" smtClean="0"/>
              <a:t>2005 Z$25000 to US $1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Inflation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Winners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en-US" dirty="0" smtClean="0"/>
              <a:t>Losers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pPr lvl="0"/>
            <a:r>
              <a:rPr lang="en-US" sz="2400" dirty="0" smtClean="0"/>
              <a:t>Pension fund holder/former employer of </a:t>
            </a:r>
            <a:r>
              <a:rPr lang="en-US" sz="2400" dirty="0" smtClean="0"/>
              <a:t>retirees</a:t>
            </a:r>
            <a:endParaRPr lang="en-US" sz="2400" dirty="0" smtClean="0"/>
          </a:p>
          <a:p>
            <a:pPr lvl="0"/>
            <a:r>
              <a:rPr lang="en-US" sz="2400" dirty="0" smtClean="0"/>
              <a:t>Borrowers</a:t>
            </a:r>
          </a:p>
          <a:p>
            <a:pPr lvl="0"/>
            <a:r>
              <a:rPr lang="en-US" sz="2400" dirty="0" smtClean="0"/>
              <a:t>Financial institutions</a:t>
            </a:r>
            <a:endParaRPr lang="en-US" sz="2400" dirty="0" smtClean="0"/>
          </a:p>
          <a:p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pPr lvl="0"/>
            <a:r>
              <a:rPr lang="en-US" sz="2400" dirty="0" smtClean="0"/>
              <a:t>Persons on fixed income (pensions</a:t>
            </a:r>
            <a:r>
              <a:rPr lang="en-US" sz="2400" dirty="0" smtClean="0"/>
              <a:t>)</a:t>
            </a:r>
            <a:endParaRPr lang="en-US" sz="2400" dirty="0" smtClean="0"/>
          </a:p>
          <a:p>
            <a:pPr lvl="0"/>
            <a:r>
              <a:rPr lang="en-US" sz="2400" dirty="0" smtClean="0"/>
              <a:t>Creditors</a:t>
            </a:r>
            <a:endParaRPr lang="en-US" sz="2400" dirty="0" smtClean="0"/>
          </a:p>
          <a:p>
            <a:pPr lvl="0"/>
            <a:r>
              <a:rPr lang="en-US" sz="2400" dirty="0" smtClean="0"/>
              <a:t>Savers </a:t>
            </a:r>
            <a:r>
              <a:rPr lang="en-US" sz="2400" dirty="0" smtClean="0"/>
              <a:t>–inflation </a:t>
            </a:r>
            <a:r>
              <a:rPr lang="en-US" sz="2400" dirty="0" smtClean="0"/>
              <a:t>rate is higher than interest rate.</a:t>
            </a:r>
          </a:p>
          <a:p>
            <a:pPr lvl="0"/>
            <a:r>
              <a:rPr lang="en-US" sz="2400" dirty="0" smtClean="0"/>
              <a:t>Consumers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Everyone really loses.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Loss </a:t>
            </a:r>
            <a:r>
              <a:rPr lang="en-US" sz="3200" dirty="0" smtClean="0"/>
              <a:t>of</a:t>
            </a:r>
          </a:p>
          <a:p>
            <a:pPr lvl="1"/>
            <a:r>
              <a:rPr lang="en-US" sz="3200" dirty="0" smtClean="0"/>
              <a:t>Confidence </a:t>
            </a:r>
            <a:r>
              <a:rPr lang="en-US" sz="3200" dirty="0" smtClean="0"/>
              <a:t>in t</a:t>
            </a:r>
            <a:r>
              <a:rPr lang="en-US" sz="3200" dirty="0" smtClean="0"/>
              <a:t>he economy</a:t>
            </a:r>
          </a:p>
          <a:p>
            <a:pPr lvl="1"/>
            <a:r>
              <a:rPr lang="en-US" sz="3200" dirty="0" smtClean="0"/>
              <a:t>Confidence </a:t>
            </a:r>
            <a:r>
              <a:rPr lang="en-US" sz="3200" dirty="0" smtClean="0"/>
              <a:t>in t</a:t>
            </a:r>
            <a:r>
              <a:rPr lang="en-US" sz="3200" dirty="0" smtClean="0"/>
              <a:t>he government</a:t>
            </a:r>
          </a:p>
          <a:p>
            <a:pPr lvl="1"/>
            <a:r>
              <a:rPr lang="en-US" sz="3200" dirty="0" smtClean="0"/>
              <a:t>D</a:t>
            </a:r>
            <a:r>
              <a:rPr lang="en-US" sz="3200" dirty="0" smtClean="0"/>
              <a:t>esire </a:t>
            </a:r>
            <a:r>
              <a:rPr lang="en-US" sz="3200" dirty="0" smtClean="0"/>
              <a:t>to maintain work </a:t>
            </a:r>
            <a:r>
              <a:rPr lang="en-US" sz="3200" dirty="0" smtClean="0"/>
              <a:t>ethic</a:t>
            </a:r>
          </a:p>
          <a:p>
            <a:pPr lvl="1"/>
            <a:r>
              <a:rPr lang="en-US" sz="3200" dirty="0" smtClean="0"/>
              <a:t>Regard for thrift </a:t>
            </a:r>
            <a:r>
              <a:rPr lang="en-US" sz="3200" dirty="0" smtClean="0"/>
              <a:t>and </a:t>
            </a:r>
            <a:r>
              <a:rPr lang="en-US" sz="3200" dirty="0" smtClean="0"/>
              <a:t>saving</a:t>
            </a:r>
            <a:endParaRPr lang="en-US" sz="32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GDP Deflator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</a:t>
            </a:r>
            <a:r>
              <a:rPr lang="en-US" dirty="0" smtClean="0"/>
              <a:t>djusts </a:t>
            </a:r>
            <a:r>
              <a:rPr lang="en-US" dirty="0" smtClean="0"/>
              <a:t>inflation to measure real growth in the economy.  </a:t>
            </a:r>
            <a:endParaRPr lang="en-US" dirty="0" smtClean="0"/>
          </a:p>
          <a:p>
            <a:r>
              <a:rPr lang="en-US" dirty="0" smtClean="0"/>
              <a:t>Measures </a:t>
            </a:r>
            <a:r>
              <a:rPr lang="en-US" dirty="0" smtClean="0"/>
              <a:t>GDP against a base year. </a:t>
            </a:r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Paper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47</TotalTime>
  <Words>917</Words>
  <Application>Microsoft Office PowerPoint</Application>
  <PresentationFormat>On-screen Show (4:3)</PresentationFormat>
  <Paragraphs>114</Paragraphs>
  <Slides>29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0" baseType="lpstr">
      <vt:lpstr>Flow</vt:lpstr>
      <vt:lpstr>Inflation</vt:lpstr>
      <vt:lpstr>Impact &amp; Measurement</vt:lpstr>
      <vt:lpstr>Slide 3</vt:lpstr>
      <vt:lpstr>Slide 4</vt:lpstr>
      <vt:lpstr>Inflation:</vt:lpstr>
      <vt:lpstr>Hyperinflation</vt:lpstr>
      <vt:lpstr>Inflation</vt:lpstr>
      <vt:lpstr>Everyone really loses.</vt:lpstr>
      <vt:lpstr>GDP Deflator </vt:lpstr>
      <vt:lpstr>Problem with GDP Deflator</vt:lpstr>
      <vt:lpstr>Consumer Price Index</vt:lpstr>
      <vt:lpstr>Indexing</vt:lpstr>
      <vt:lpstr>            Limitations of the CPI </vt:lpstr>
      <vt:lpstr>Causes &amp; Cures</vt:lpstr>
      <vt:lpstr>Slide 15</vt:lpstr>
      <vt:lpstr> Two key variables determine prices.</vt:lpstr>
      <vt:lpstr>   Supply &amp; Demand Curves</vt:lpstr>
      <vt:lpstr>Two Possible Causes of Inflation</vt:lpstr>
      <vt:lpstr>    Cost-Push Inflation: </vt:lpstr>
      <vt:lpstr>   Demand-Pull Inflation:</vt:lpstr>
      <vt:lpstr>  Money Growth: The Root Cause of Inflation</vt:lpstr>
      <vt:lpstr>Slide 22</vt:lpstr>
      <vt:lpstr>   Cures for Inflation</vt:lpstr>
      <vt:lpstr>     Wage-Price Controls (Cost-Push cause)</vt:lpstr>
      <vt:lpstr>  Limitation of Money Creation</vt:lpstr>
      <vt:lpstr>Bolivian example:</vt:lpstr>
      <vt:lpstr>Slide 27</vt:lpstr>
      <vt:lpstr>Slide 28</vt:lpstr>
      <vt:lpstr>Slide 29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Inflation</dc:title>
  <dc:creator>Cotton Blossom</dc:creator>
  <cp:lastModifiedBy>Cotton Blossom</cp:lastModifiedBy>
  <cp:revision>32</cp:revision>
  <dcterms:created xsi:type="dcterms:W3CDTF">2012-05-08T23:43:37Z</dcterms:created>
  <dcterms:modified xsi:type="dcterms:W3CDTF">2012-05-09T00:31:09Z</dcterms:modified>
</cp:coreProperties>
</file>